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465" r:id="rId2"/>
    <p:sldId id="332" r:id="rId3"/>
    <p:sldId id="333" r:id="rId4"/>
    <p:sldId id="514" r:id="rId5"/>
    <p:sldId id="515" r:id="rId6"/>
    <p:sldId id="516" r:id="rId7"/>
    <p:sldId id="517" r:id="rId8"/>
    <p:sldId id="518" r:id="rId9"/>
    <p:sldId id="519" r:id="rId10"/>
    <p:sldId id="351" r:id="rId11"/>
    <p:sldId id="352" r:id="rId12"/>
    <p:sldId id="353" r:id="rId13"/>
    <p:sldId id="354" r:id="rId14"/>
    <p:sldId id="355" r:id="rId15"/>
    <p:sldId id="356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7" r:id="rId35"/>
    <p:sldId id="368" r:id="rId36"/>
    <p:sldId id="369" r:id="rId37"/>
    <p:sldId id="370" r:id="rId38"/>
    <p:sldId id="371" r:id="rId39"/>
    <p:sldId id="372" r:id="rId40"/>
    <p:sldId id="374" r:id="rId41"/>
    <p:sldId id="511" r:id="rId42"/>
    <p:sldId id="512" r:id="rId43"/>
    <p:sldId id="513" r:id="rId44"/>
    <p:sldId id="375" r:id="rId45"/>
    <p:sldId id="381" r:id="rId46"/>
    <p:sldId id="491" r:id="rId47"/>
    <p:sldId id="383" r:id="rId48"/>
    <p:sldId id="384" r:id="rId49"/>
    <p:sldId id="385" r:id="rId50"/>
    <p:sldId id="386" r:id="rId51"/>
    <p:sldId id="387" r:id="rId52"/>
    <p:sldId id="388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500" r:id="rId61"/>
    <p:sldId id="501" r:id="rId62"/>
    <p:sldId id="502" r:id="rId63"/>
    <p:sldId id="503" r:id="rId64"/>
    <p:sldId id="504" r:id="rId65"/>
    <p:sldId id="505" r:id="rId66"/>
    <p:sldId id="506" r:id="rId67"/>
    <p:sldId id="508" r:id="rId68"/>
    <p:sldId id="509" r:id="rId69"/>
    <p:sldId id="510" r:id="rId70"/>
    <p:sldId id="533" r:id="rId71"/>
    <p:sldId id="507" r:id="rId72"/>
    <p:sldId id="393" r:id="rId73"/>
    <p:sldId id="394" r:id="rId74"/>
    <p:sldId id="523" r:id="rId75"/>
    <p:sldId id="490" r:id="rId76"/>
    <p:sldId id="395" r:id="rId77"/>
    <p:sldId id="398" r:id="rId78"/>
    <p:sldId id="399" r:id="rId79"/>
    <p:sldId id="521" r:id="rId80"/>
    <p:sldId id="522" r:id="rId81"/>
    <p:sldId id="432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25513C-078D-4441-9AB0-4F5C2F62CF49}" type="doc">
      <dgm:prSet loTypeId="urn:microsoft.com/office/officeart/2005/8/layout/cycle2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8BB7C9C5-7D1D-4AA6-897B-AE35A4EDC24D}">
      <dgm:prSet/>
      <dgm:spPr/>
      <dgm:t>
        <a:bodyPr/>
        <a:lstStyle/>
        <a:p>
          <a:pPr rtl="0"/>
          <a:r>
            <a:rPr lang="en-US" b="1" dirty="0" smtClean="0"/>
            <a:t>Branch duct IPMN</a:t>
          </a:r>
          <a:endParaRPr lang="en-US" dirty="0"/>
        </a:p>
      </dgm:t>
    </dgm:pt>
    <dgm:pt modelId="{D1912464-DD15-4EB5-95C0-4D9C5A1C7558}" type="parTrans" cxnId="{72BF3E5E-7851-4AA3-8BE4-CC44E639B270}">
      <dgm:prSet/>
      <dgm:spPr/>
      <dgm:t>
        <a:bodyPr/>
        <a:lstStyle/>
        <a:p>
          <a:endParaRPr lang="en-US"/>
        </a:p>
      </dgm:t>
    </dgm:pt>
    <dgm:pt modelId="{1A147390-3BF1-4ADB-8BEC-45DC39D8B83A}" type="sibTrans" cxnId="{72BF3E5E-7851-4AA3-8BE4-CC44E639B270}">
      <dgm:prSet/>
      <dgm:spPr/>
      <dgm:t>
        <a:bodyPr/>
        <a:lstStyle/>
        <a:p>
          <a:endParaRPr lang="en-US"/>
        </a:p>
      </dgm:t>
    </dgm:pt>
    <dgm:pt modelId="{C0C96B7D-5E56-4E1E-93CE-1921DC81B64C}" type="pres">
      <dgm:prSet presAssocID="{D125513C-078D-4441-9AB0-4F5C2F62CF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12D1CA-310F-4261-B9A6-6C16E1796E76}" type="pres">
      <dgm:prSet presAssocID="{8BB7C9C5-7D1D-4AA6-897B-AE35A4EDC24D}" presName="node" presStyleLbl="node1" presStyleIdx="0" presStyleCnt="1" custRadScaleRad="100002" custRadScaleInc="-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7377A-C26C-4050-AADE-EE683812E102}" type="presOf" srcId="{D125513C-078D-4441-9AB0-4F5C2F62CF49}" destId="{C0C96B7D-5E56-4E1E-93CE-1921DC81B64C}" srcOrd="0" destOrd="0" presId="urn:microsoft.com/office/officeart/2005/8/layout/cycle2"/>
    <dgm:cxn modelId="{72BF3E5E-7851-4AA3-8BE4-CC44E639B270}" srcId="{D125513C-078D-4441-9AB0-4F5C2F62CF49}" destId="{8BB7C9C5-7D1D-4AA6-897B-AE35A4EDC24D}" srcOrd="0" destOrd="0" parTransId="{D1912464-DD15-4EB5-95C0-4D9C5A1C7558}" sibTransId="{1A147390-3BF1-4ADB-8BEC-45DC39D8B83A}"/>
    <dgm:cxn modelId="{25447556-7A99-4810-BF7D-D7F74B435B64}" type="presOf" srcId="{8BB7C9C5-7D1D-4AA6-897B-AE35A4EDC24D}" destId="{5712D1CA-310F-4261-B9A6-6C16E1796E76}" srcOrd="0" destOrd="0" presId="urn:microsoft.com/office/officeart/2005/8/layout/cycle2"/>
    <dgm:cxn modelId="{469D104F-53AD-44DB-BFAD-98CDFE62BDC0}" type="presParOf" srcId="{C0C96B7D-5E56-4E1E-93CE-1921DC81B64C}" destId="{5712D1CA-310F-4261-B9A6-6C16E1796E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5513C-078D-4441-9AB0-4F5C2F62CF49}" type="doc">
      <dgm:prSet loTypeId="urn:microsoft.com/office/officeart/2005/8/layout/cycle2" loCatId="cycle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8BB7C9C5-7D1D-4AA6-897B-AE35A4EDC24D}">
      <dgm:prSet/>
      <dgm:spPr/>
      <dgm:t>
        <a:bodyPr/>
        <a:lstStyle/>
        <a:p>
          <a:pPr rtl="0"/>
          <a:r>
            <a:rPr lang="en-US" b="1" smtClean="0"/>
            <a:t>Main duct IPMN</a:t>
          </a:r>
          <a:endParaRPr lang="en-US"/>
        </a:p>
      </dgm:t>
    </dgm:pt>
    <dgm:pt modelId="{D1912464-DD15-4EB5-95C0-4D9C5A1C7558}" type="parTrans" cxnId="{72BF3E5E-7851-4AA3-8BE4-CC44E639B270}">
      <dgm:prSet/>
      <dgm:spPr/>
      <dgm:t>
        <a:bodyPr/>
        <a:lstStyle/>
        <a:p>
          <a:endParaRPr lang="en-US"/>
        </a:p>
      </dgm:t>
    </dgm:pt>
    <dgm:pt modelId="{1A147390-3BF1-4ADB-8BEC-45DC39D8B83A}" type="sibTrans" cxnId="{72BF3E5E-7851-4AA3-8BE4-CC44E639B270}">
      <dgm:prSet/>
      <dgm:spPr/>
      <dgm:t>
        <a:bodyPr/>
        <a:lstStyle/>
        <a:p>
          <a:endParaRPr lang="en-US"/>
        </a:p>
      </dgm:t>
    </dgm:pt>
    <dgm:pt modelId="{C0C96B7D-5E56-4E1E-93CE-1921DC81B64C}" type="pres">
      <dgm:prSet presAssocID="{D125513C-078D-4441-9AB0-4F5C2F62CF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12D1CA-310F-4261-B9A6-6C16E1796E76}" type="pres">
      <dgm:prSet presAssocID="{8BB7C9C5-7D1D-4AA6-897B-AE35A4EDC24D}" presName="node" presStyleLbl="node1" presStyleIdx="0" presStyleCnt="1" custRadScaleRad="100002" custRadScaleInc="-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BF3E5E-7851-4AA3-8BE4-CC44E639B270}" srcId="{D125513C-078D-4441-9AB0-4F5C2F62CF49}" destId="{8BB7C9C5-7D1D-4AA6-897B-AE35A4EDC24D}" srcOrd="0" destOrd="0" parTransId="{D1912464-DD15-4EB5-95C0-4D9C5A1C7558}" sibTransId="{1A147390-3BF1-4ADB-8BEC-45DC39D8B83A}"/>
    <dgm:cxn modelId="{FEB06F67-B874-4D5B-AD1C-1C329D4EA769}" type="presOf" srcId="{8BB7C9C5-7D1D-4AA6-897B-AE35A4EDC24D}" destId="{5712D1CA-310F-4261-B9A6-6C16E1796E76}" srcOrd="0" destOrd="0" presId="urn:microsoft.com/office/officeart/2005/8/layout/cycle2"/>
    <dgm:cxn modelId="{B85B7CB4-56AC-4DFC-BB74-B4AFE61FD803}" type="presOf" srcId="{D125513C-078D-4441-9AB0-4F5C2F62CF49}" destId="{C0C96B7D-5E56-4E1E-93CE-1921DC81B64C}" srcOrd="0" destOrd="0" presId="urn:microsoft.com/office/officeart/2005/8/layout/cycle2"/>
    <dgm:cxn modelId="{4653E23D-C103-4C7A-BDD8-56DD37C7B93C}" type="presParOf" srcId="{C0C96B7D-5E56-4E1E-93CE-1921DC81B64C}" destId="{5712D1CA-310F-4261-B9A6-6C16E1796E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2D1CA-310F-4261-B9A6-6C16E1796E76}">
      <dsp:nvSpPr>
        <dsp:cNvPr id="0" name=""/>
        <dsp:cNvSpPr/>
      </dsp:nvSpPr>
      <dsp:spPr>
        <a:xfrm>
          <a:off x="1236423" y="3928"/>
          <a:ext cx="3031878" cy="303187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/>
            <a:t>Branch duct IPMN</a:t>
          </a:r>
          <a:endParaRPr lang="en-US" sz="4800" kern="1200" dirty="0"/>
        </a:p>
      </dsp:txBody>
      <dsp:txXfrm>
        <a:off x="1680431" y="447936"/>
        <a:ext cx="2143862" cy="214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2D1CA-310F-4261-B9A6-6C16E1796E76}">
      <dsp:nvSpPr>
        <dsp:cNvPr id="0" name=""/>
        <dsp:cNvSpPr/>
      </dsp:nvSpPr>
      <dsp:spPr>
        <a:xfrm>
          <a:off x="1236423" y="3928"/>
          <a:ext cx="3031878" cy="303187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smtClean="0"/>
            <a:t>Main duct IPMN</a:t>
          </a:r>
          <a:endParaRPr lang="en-US" sz="4800" kern="1200"/>
        </a:p>
      </dsp:txBody>
      <dsp:txXfrm>
        <a:off x="1680431" y="447936"/>
        <a:ext cx="2143862" cy="214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837B-BA1F-40E8-8012-0C746D556AD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56E6E-AD00-48A0-8E86-3C5E08439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7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5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3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9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6375-4EB7-42F1-8F35-147144EEB54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6C7C-4185-4205-A8A6-B625299CD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496" y="292608"/>
            <a:ext cx="7644384" cy="5129784"/>
          </a:xfrm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  <a:t/>
            </a:r>
            <a:b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  <a:t>Pancreatic Cystic</a:t>
            </a:r>
            <a:b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  <a:t/>
            </a:r>
            <a:b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  <a:t> Neoplasms</a:t>
            </a:r>
            <a:b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  <a:t/>
            </a:r>
            <a:b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  <a:t/>
            </a:r>
            <a:br>
              <a:rPr lang="en-US" sz="4400" b="1" dirty="0" smtClean="0">
                <a:solidFill>
                  <a:srgbClr val="EA64B1"/>
                </a:solidFill>
                <a:latin typeface="Georgia" panose="02040502050405020303" pitchFamily="18" charset="0"/>
              </a:rPr>
            </a:br>
            <a:r>
              <a:rPr lang="en-US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Challenging Cases</a:t>
            </a:r>
            <a:br>
              <a:rPr lang="en-US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  <a:t/>
            </a:r>
            <a:br>
              <a:rPr lang="en-US" sz="4400" b="1" dirty="0">
                <a:solidFill>
                  <a:srgbClr val="EA64B1"/>
                </a:solidFill>
                <a:latin typeface="Georgia" panose="02040502050405020303" pitchFamily="18" charset="0"/>
              </a:rPr>
            </a:br>
            <a:endParaRPr lang="en-US" sz="3600" b="1" dirty="0">
              <a:solidFill>
                <a:srgbClr val="EA64B1"/>
              </a:solidFill>
              <a:latin typeface="Georgia" panose="02040502050405020303" pitchFamily="18" charset="0"/>
              <a:ea typeface="A Banoo Thin" panose="020B0800040000020004" pitchFamily="34" charset="-78"/>
              <a:cs typeface="A Banoo Thin" panose="020B0800040000020004" pitchFamily="34" charset="-7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496" y="5712046"/>
            <a:ext cx="7644384" cy="824851"/>
          </a:xfrm>
          <a:solidFill>
            <a:srgbClr val="F3C5DD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Mohamad reza fazli MD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/>
          <a:stretch/>
        </p:blipFill>
        <p:spPr>
          <a:xfrm>
            <a:off x="128014" y="2130552"/>
            <a:ext cx="3149899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years old woman.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student.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personal medical history.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family history for neoplastic diseases.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Smoking 10 sig/day; No alcohol or drugs.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0" y="2051113"/>
            <a:ext cx="2266760" cy="264743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6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Occurance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abdominal pain and dyspepsia.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 examination: Normal.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Abdominal ultrasound: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cm cystic lesion in pancreatic tail.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424" y="1515808"/>
            <a:ext cx="2061781" cy="243327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828" y="2578607"/>
            <a:ext cx="6193971" cy="359835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scan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Cystic lesion in the pancreatic tail of 52*54mm,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unilocular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thick wall and with upstream dilation of pancreatic duct (4mm).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7733"/>
            <a:ext cx="3897086" cy="35471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Diagnostic hypothesis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Mucinous cystadenoma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IPMN-BD with pancreatic duct dilation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Serous cystadenoma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know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430" y="1347788"/>
            <a:ext cx="2966253" cy="29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38788"/>
            <a:ext cx="10515600" cy="119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Unilocular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pancreatic cyst of the body-tail, without mural nodule and with upstream dilation of pancreatic duct (4mm); Connection to PD???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064"/>
          <a:stretch/>
        </p:blipFill>
        <p:spPr>
          <a:xfrm>
            <a:off x="109904" y="1143000"/>
            <a:ext cx="11937094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90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What next?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7479"/>
            <a:ext cx="10515600" cy="34794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ultrasound + FNA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ultrasound 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microforceps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biopsy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Surgical 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1" t="77901" r="11807"/>
          <a:stretch/>
        </p:blipFill>
        <p:spPr>
          <a:xfrm>
            <a:off x="722377" y="3550987"/>
            <a:ext cx="9162664" cy="1060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637"/>
          <a:stretch/>
        </p:blipFill>
        <p:spPr>
          <a:xfrm>
            <a:off x="499872" y="836708"/>
            <a:ext cx="11422347" cy="802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8084" b="26947"/>
          <a:stretch/>
        </p:blipFill>
        <p:spPr>
          <a:xfrm>
            <a:off x="621793" y="1748302"/>
            <a:ext cx="11387686" cy="1479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3682"/>
          <a:stretch/>
        </p:blipFill>
        <p:spPr>
          <a:xfrm>
            <a:off x="3395472" y="6500118"/>
            <a:ext cx="8606599" cy="282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3942" b="6794"/>
          <a:stretch/>
        </p:blipFill>
        <p:spPr>
          <a:xfrm>
            <a:off x="621793" y="4962974"/>
            <a:ext cx="13362068" cy="6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20" b="3822"/>
          <a:stretch/>
        </p:blipFill>
        <p:spPr>
          <a:xfrm>
            <a:off x="1368552" y="54808"/>
            <a:ext cx="9677400" cy="6362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63840" y="6550223"/>
            <a:ext cx="4590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Ross, et al.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2021; 14: 1-21.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05" y="155448"/>
            <a:ext cx="1169551" cy="6261593"/>
          </a:xfrm>
          <a:prstGeom prst="rect">
            <a:avLst/>
          </a:prstGeom>
          <a:solidFill>
            <a:srgbClr val="0070C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Indications for Endoscopic Ultrasound 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1793"/>
            <a:ext cx="10698840" cy="5065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382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0"/>
            <a:ext cx="838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60" y="1"/>
            <a:ext cx="3173921" cy="1540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15" y="0"/>
            <a:ext cx="7543884" cy="790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5672138"/>
            <a:ext cx="10515600" cy="1185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138" y="2259139"/>
            <a:ext cx="1666875" cy="657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0088" y="2378463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(&lt; 10-15mm)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735" y="5000245"/>
            <a:ext cx="203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(certain)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497453" y="285709"/>
            <a:ext cx="3197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libri" pitchFamily="34" charset="0"/>
              </a:rPr>
              <a:t>PANCREATIC CYST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31380" y="942280"/>
            <a:ext cx="8929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EUS-FNA</a:t>
            </a:r>
          </a:p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of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Limitation =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size of 1.5 cm was the minimum required to obtain fluid for at least one analysis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64796" y="237628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MACROSCOPIC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7210" y="2348851"/>
            <a:ext cx="2694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CYTOPATHOLOGICAL </a:t>
            </a:r>
          </a:p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99080" y="2348851"/>
            <a:ext cx="1873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</a:t>
            </a:r>
          </a:p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</a:p>
        </p:txBody>
      </p:sp>
      <p:pic>
        <p:nvPicPr>
          <p:cNvPr id="19458" name="Picture 2" descr="https://www.thieme-connect.de/media/endoscopy/201507/10-1055-s-0034-1391484-i143e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928" y="2852920"/>
            <a:ext cx="1307685" cy="1594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oneTexte 14"/>
          <p:cNvSpPr txBox="1"/>
          <p:nvPr/>
        </p:nvSpPr>
        <p:spPr>
          <a:xfrm>
            <a:off x="1703390" y="4509151"/>
            <a:ext cx="258275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itchFamily="34" charset="0"/>
              </a:rPr>
              <a:t>STRING SIGN</a:t>
            </a:r>
          </a:p>
          <a:p>
            <a:pPr algn="ctr"/>
            <a:r>
              <a:rPr lang="en-US" dirty="0">
                <a:latin typeface="Calibri" pitchFamily="34" charset="0"/>
              </a:rPr>
              <a:t>string length &gt;3.5 mm indicates a </a:t>
            </a:r>
            <a:r>
              <a:rPr lang="en-US" dirty="0" err="1">
                <a:latin typeface="Calibri" pitchFamily="34" charset="0"/>
              </a:rPr>
              <a:t>mucinous</a:t>
            </a:r>
            <a:r>
              <a:rPr lang="en-US" dirty="0">
                <a:latin typeface="Calibri" pitchFamily="34" charset="0"/>
              </a:rPr>
              <a:t> cyst</a:t>
            </a:r>
          </a:p>
          <a:p>
            <a:pPr algn="ctr"/>
            <a:r>
              <a:rPr lang="it-IT" dirty="0">
                <a:latin typeface="Calibri" pitchFamily="34" charset="0"/>
              </a:rPr>
              <a:t>Sensitivity = 58 % </a:t>
            </a:r>
            <a:br>
              <a:rPr lang="it-IT" dirty="0">
                <a:latin typeface="Calibri" pitchFamily="34" charset="0"/>
              </a:rPr>
            </a:br>
            <a:r>
              <a:rPr lang="it-IT" dirty="0">
                <a:latin typeface="Calibri" pitchFamily="34" charset="0"/>
              </a:rPr>
              <a:t>(95 %CI, 44 % – 70 %)</a:t>
            </a:r>
          </a:p>
          <a:p>
            <a:pPr algn="ctr"/>
            <a:r>
              <a:rPr lang="it-IT" dirty="0">
                <a:latin typeface="Calibri" pitchFamily="34" charset="0"/>
              </a:rPr>
              <a:t>Specificity = 95 %</a:t>
            </a:r>
            <a:br>
              <a:rPr lang="it-IT" dirty="0">
                <a:latin typeface="Calibri" pitchFamily="34" charset="0"/>
              </a:rPr>
            </a:br>
            <a:r>
              <a:rPr lang="it-IT" dirty="0">
                <a:latin typeface="Calibri" pitchFamily="34" charset="0"/>
              </a:rPr>
              <a:t>(95 %CI, 83 % – 99 %)</a:t>
            </a:r>
          </a:p>
          <a:p>
            <a:pPr algn="ctr"/>
            <a:r>
              <a:rPr lang="fr-FR" sz="1600" i="1" dirty="0" err="1">
                <a:solidFill>
                  <a:srgbClr val="0070C0"/>
                </a:solidFill>
                <a:latin typeface="Calibri" pitchFamily="34" charset="0"/>
              </a:rPr>
              <a:t>Bick</a:t>
            </a:r>
            <a:r>
              <a:rPr lang="fr-FR" sz="1600" i="1" dirty="0">
                <a:solidFill>
                  <a:srgbClr val="0070C0"/>
                </a:solidFill>
                <a:latin typeface="Calibri" pitchFamily="34" charset="0"/>
              </a:rPr>
              <a:t> B et al., Endoscopy 2015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671914" y="3318032"/>
            <a:ext cx="31083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low sensitivity</a:t>
            </a:r>
          </a:p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correlated with the risk of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malignancy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positive !</a:t>
            </a: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Meta-analysis </a:t>
            </a:r>
          </a:p>
          <a:p>
            <a:pPr algn="ctr"/>
            <a:r>
              <a:rPr lang="en-US" dirty="0">
                <a:latin typeface="Calibri" pitchFamily="34" charset="0"/>
              </a:rPr>
              <a:t>(18 studies, 1438 </a:t>
            </a:r>
            <a:r>
              <a:rPr lang="fr-FR" dirty="0">
                <a:latin typeface="Calibri" pitchFamily="34" charset="0"/>
              </a:rPr>
              <a:t>patients)</a:t>
            </a:r>
          </a:p>
          <a:p>
            <a:pPr algn="r"/>
            <a:r>
              <a:rPr lang="fr-FR" sz="1600" i="1" dirty="0" err="1">
                <a:solidFill>
                  <a:srgbClr val="0070C0"/>
                </a:solidFill>
                <a:latin typeface="Calibri" pitchFamily="34" charset="0"/>
              </a:rPr>
              <a:t>Thornton</a:t>
            </a:r>
            <a:r>
              <a:rPr lang="fr-FR" sz="1600" i="1" dirty="0">
                <a:solidFill>
                  <a:srgbClr val="0070C0"/>
                </a:solidFill>
                <a:latin typeface="Calibri" pitchFamily="34" charset="0"/>
              </a:rPr>
              <a:t> GD et al., </a:t>
            </a:r>
            <a:r>
              <a:rPr lang="fr-FR" sz="1600" i="1" dirty="0" err="1">
                <a:solidFill>
                  <a:srgbClr val="0070C0"/>
                </a:solidFill>
                <a:latin typeface="Calibri" pitchFamily="34" charset="0"/>
              </a:rPr>
              <a:t>Pancreatology</a:t>
            </a:r>
            <a:r>
              <a:rPr lang="fr-FR" sz="1600" i="1" dirty="0">
                <a:solidFill>
                  <a:srgbClr val="0070C0"/>
                </a:solidFill>
                <a:latin typeface="Calibri" pitchFamily="34" charset="0"/>
              </a:rPr>
              <a:t> 2013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111036" y="3140960"/>
            <a:ext cx="23775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most useful to differentiate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mucinous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non-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mucinous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cysts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Amylase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also be useful because a value &lt;250U/L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virtually excludes a pancreatic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pseudocyst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1380" y="2348851"/>
            <a:ext cx="2808390" cy="44378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012358" y="2303614"/>
            <a:ext cx="2548262" cy="44378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0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2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953" r="190" b="2536"/>
          <a:stretch/>
        </p:blipFill>
        <p:spPr>
          <a:xfrm>
            <a:off x="795528" y="2372168"/>
            <a:ext cx="10989885" cy="3891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263" y="676656"/>
            <a:ext cx="10712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Pancreatic Cystic Neoplasms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" y="6139815"/>
            <a:ext cx="790575" cy="123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7332" y="6090530"/>
            <a:ext cx="494668" cy="173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" y="6263640"/>
            <a:ext cx="1220533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5" y="297370"/>
            <a:ext cx="6644244" cy="1037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610" y="191833"/>
            <a:ext cx="1321543" cy="1691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536" y="1673227"/>
            <a:ext cx="4433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226 patients underwent surgery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MCNs and 76 NMCNs cases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536" y="2719316"/>
            <a:ext cx="570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lang="en-US" sz="2400" b="1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cutoff of </a:t>
            </a:r>
          </a:p>
          <a:p>
            <a:endParaRPr lang="en-US" b="1" i="0" u="none" strike="noStrike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ng/Ml: a</a:t>
            </a:r>
            <a:r>
              <a:rPr lang="en-US" b="0" i="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and specificity of 70% and 63%,</a:t>
            </a:r>
            <a:r>
              <a:rPr lang="en-US" b="0" i="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respectively.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 ng/mL:</a:t>
            </a:r>
            <a:r>
              <a:rPr lang="en-US" b="0" i="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sensitivity of 61% and a specificity of 77% and would misdiagnose 39% of MCN cases.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6955" y="3196596"/>
            <a:ext cx="510907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 fluid CEA levels have a clinically suboptimal accuracy level in differentiating MCNs from</a:t>
            </a:r>
            <a:r>
              <a:rPr lang="en-US" sz="2400" b="1" i="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NMCNs.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DDCCD"/>
              </a:clrFrom>
              <a:clrTo>
                <a:srgbClr val="DDDCCD">
                  <a:alpha val="0"/>
                </a:srgbClr>
              </a:clrTo>
            </a:clrChange>
          </a:blip>
          <a:srcRect l="1666" t="2934" r="406"/>
          <a:stretch/>
        </p:blipFill>
        <p:spPr>
          <a:xfrm>
            <a:off x="658368" y="5082712"/>
            <a:ext cx="11027664" cy="16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91" y="1617047"/>
            <a:ext cx="9103465" cy="2541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399" y="4108268"/>
            <a:ext cx="897544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Glucose &lt;50 mg/dl in pancreatic fluid – suggestive of mucinous lesion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378268"/>
            <a:ext cx="6596403" cy="1063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0255" y="1210997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2021;94:698-712.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398" y="4569933"/>
            <a:ext cx="897545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pooled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for pancreatic cyst fluid glucose was significantly higher compared with CEA alone 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91% vs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&lt; .001) with no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specificity (86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96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&gt; .05).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accuracy was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higher for pancreatic cyst fluid glucose versus CEA alone (94%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&lt; .001). Combination testing with pancreatic cyst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 glucose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CEA did not improve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accuracy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glucose alone (97%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&gt; .05).</a:t>
            </a:r>
          </a:p>
          <a:p>
            <a:pPr algn="just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pancreatic cyst fluid glucose was associated with a high sensitivity and specificity with </a:t>
            </a: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improved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 accuracy compared with CEA alone for the diagnosis of mucinous versus </a:t>
            </a:r>
            <a:r>
              <a:rPr lang="en-US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nonmucinous</a:t>
            </a: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pancreatic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cystic lesions.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216" y="96572"/>
            <a:ext cx="9048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6931" y="1484731"/>
            <a:ext cx="7958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atin typeface="Calibri" pitchFamily="34" charset="0"/>
              </a:rPr>
              <a:t>THE FUTURE = DIRECT SAMPLING AND ANALYSIS OF THE WALL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27810" y="404581"/>
            <a:ext cx="3197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libri" pitchFamily="34" charset="0"/>
              </a:rPr>
              <a:t>PANCREATIC CYST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75400" y="2204830"/>
            <a:ext cx="2088290" cy="324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alibri" pitchFamily="34" charset="0"/>
              </a:rPr>
              <a:t>FNB of the </a:t>
            </a:r>
            <a:r>
              <a:rPr lang="fr-FR" sz="2000" b="1" dirty="0" err="1">
                <a:latin typeface="Calibri" pitchFamily="34" charset="0"/>
              </a:rPr>
              <a:t>wall</a:t>
            </a:r>
            <a:endParaRPr lang="fr-FR" sz="2000" b="1" dirty="0">
              <a:latin typeface="Calibri" pitchFamily="34" charset="0"/>
            </a:endParaRPr>
          </a:p>
          <a:p>
            <a:pPr algn="ctr"/>
            <a:r>
              <a:rPr lang="fr-FR" sz="2000" b="1" dirty="0">
                <a:latin typeface="Calibri" pitchFamily="34" charset="0"/>
              </a:rPr>
              <a:t>Use of </a:t>
            </a:r>
            <a:r>
              <a:rPr lang="fr-FR" sz="2000" b="1" dirty="0" err="1">
                <a:latin typeface="Calibri" pitchFamily="34" charset="0"/>
              </a:rPr>
              <a:t>beveled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err="1">
                <a:latin typeface="Calibri" pitchFamily="34" charset="0"/>
              </a:rPr>
              <a:t>needle</a:t>
            </a:r>
            <a:endParaRPr lang="fr-FR" sz="2000" b="1" dirty="0">
              <a:latin typeface="Calibri" pitchFamily="34" charset="0"/>
            </a:endParaRPr>
          </a:p>
          <a:p>
            <a:pPr algn="ctr"/>
            <a:r>
              <a:rPr lang="fr-FR" sz="2000" b="1" dirty="0">
                <a:latin typeface="Calibri" pitchFamily="34" charset="0"/>
              </a:rPr>
              <a:t>++ for nodule and </a:t>
            </a:r>
            <a:r>
              <a:rPr lang="fr-FR" sz="2000" b="1" dirty="0" err="1">
                <a:latin typeface="Calibri" pitchFamily="34" charset="0"/>
              </a:rPr>
              <a:t>wall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</a:rPr>
              <a:t>thickening</a:t>
            </a:r>
            <a:r>
              <a:rPr lang="fr-FR" sz="2000" b="1" dirty="0">
                <a:latin typeface="Calibri" pitchFamily="34" charset="0"/>
              </a:rPr>
              <a:t> </a:t>
            </a:r>
          </a:p>
          <a:p>
            <a:pPr algn="ctr"/>
            <a:endParaRPr lang="fr-FR" sz="2000" b="1" dirty="0">
              <a:latin typeface="Calibri" pitchFamily="34" charset="0"/>
            </a:endParaRPr>
          </a:p>
          <a:p>
            <a:pPr algn="ctr"/>
            <a:r>
              <a:rPr lang="fr-FR" sz="2000" b="1" dirty="0" err="1">
                <a:latin typeface="Calibri" pitchFamily="34" charset="0"/>
              </a:rPr>
              <a:t>Adequate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err="1">
                <a:latin typeface="Calibri" pitchFamily="34" charset="0"/>
              </a:rPr>
              <a:t>material</a:t>
            </a:r>
            <a:r>
              <a:rPr lang="fr-FR" sz="2000" b="1" dirty="0">
                <a:latin typeface="Calibri" pitchFamily="34" charset="0"/>
              </a:rPr>
              <a:t> in 65 to 81% of cases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07710" y="2204830"/>
            <a:ext cx="2160000" cy="324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alibri" pitchFamily="34" charset="0"/>
              </a:rPr>
              <a:t>Use of </a:t>
            </a:r>
            <a:r>
              <a:rPr lang="fr-FR" sz="2000" b="1" dirty="0" err="1">
                <a:latin typeface="Calibri" pitchFamily="34" charset="0"/>
              </a:rPr>
              <a:t>confocal</a:t>
            </a:r>
            <a:r>
              <a:rPr lang="fr-FR" sz="2000" b="1" dirty="0">
                <a:latin typeface="Calibri" pitchFamily="34" charset="0"/>
              </a:rPr>
              <a:t> laser </a:t>
            </a:r>
            <a:r>
              <a:rPr lang="fr-FR" sz="2000" b="1" dirty="0" err="1">
                <a:latin typeface="Calibri" pitchFamily="34" charset="0"/>
              </a:rPr>
              <a:t>endomicroscopy</a:t>
            </a:r>
            <a:r>
              <a:rPr lang="fr-FR" sz="2000" b="1" dirty="0">
                <a:latin typeface="Calibri" pitchFamily="34" charset="0"/>
              </a:rPr>
              <a:t> probe </a:t>
            </a:r>
            <a:r>
              <a:rPr lang="en-US" sz="2000" b="1" dirty="0">
                <a:latin typeface="Calibri" pitchFamily="34" charset="0"/>
              </a:rPr>
              <a:t>introduced through a 19G needle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12030" y="2204830"/>
            <a:ext cx="2088290" cy="324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Calibri" pitchFamily="34" charset="0"/>
              </a:rPr>
              <a:t>Use of micro forceps </a:t>
            </a:r>
            <a:r>
              <a:rPr lang="fr-FR" sz="2400" b="1" dirty="0" err="1">
                <a:latin typeface="Calibri" pitchFamily="34" charset="0"/>
              </a:rPr>
              <a:t>biopsy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en-US" sz="2400" b="1" dirty="0">
                <a:latin typeface="Calibri" pitchFamily="34" charset="0"/>
              </a:rPr>
              <a:t>through a 19G needle</a:t>
            </a: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2330" y="2204830"/>
            <a:ext cx="2088290" cy="324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Calibri" pitchFamily="34" charset="0"/>
              </a:rPr>
              <a:t>Use of a </a:t>
            </a:r>
            <a:r>
              <a:rPr lang="fr-FR" sz="2400" b="1" dirty="0" err="1">
                <a:latin typeface="Calibri" pitchFamily="34" charset="0"/>
              </a:rPr>
              <a:t>brush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en-US" sz="2400" b="1" dirty="0">
                <a:latin typeface="Calibri" pitchFamily="34" charset="0"/>
              </a:rPr>
              <a:t>through a 19G needle</a:t>
            </a:r>
            <a:endParaRPr lang="fr-FR" sz="2400" b="1" dirty="0">
              <a:latin typeface="Calibri" pitchFamily="34" charset="0"/>
            </a:endParaRPr>
          </a:p>
          <a:p>
            <a:r>
              <a:rPr lang="fr-FR" dirty="0">
                <a:latin typeface="Calibri" pitchFamily="34" charset="0"/>
              </a:rPr>
              <a:t>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295750" y="6062007"/>
            <a:ext cx="379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alibri" pitchFamily="34" charset="0"/>
              </a:rPr>
              <a:t>EVALUATION IN PROGRESS…</a:t>
            </a:r>
          </a:p>
        </p:txBody>
      </p:sp>
      <p:pic>
        <p:nvPicPr>
          <p:cNvPr id="16386" name="Picture 2" descr="http://usendoscopy.com/%7E/media/Images/Products/media/Moray%20micro%20forceps/1888-moray-FNA-ne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90" y="3977818"/>
            <a:ext cx="1323442" cy="1323442"/>
          </a:xfrm>
          <a:prstGeom prst="rect">
            <a:avLst/>
          </a:prstGeom>
          <a:noFill/>
        </p:spPr>
      </p:pic>
      <p:pic>
        <p:nvPicPr>
          <p:cNvPr id="1638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 l="6072" b="7786"/>
          <a:stretch>
            <a:fillRect/>
          </a:stretch>
        </p:blipFill>
        <p:spPr bwMode="auto">
          <a:xfrm>
            <a:off x="4295750" y="4198694"/>
            <a:ext cx="1512210" cy="1174577"/>
          </a:xfrm>
          <a:prstGeom prst="rect">
            <a:avLst/>
          </a:prstGeom>
          <a:noFill/>
        </p:spPr>
      </p:pic>
      <p:sp>
        <p:nvSpPr>
          <p:cNvPr id="11" name="Accolade fermante 10"/>
          <p:cNvSpPr/>
          <p:nvPr/>
        </p:nvSpPr>
        <p:spPr>
          <a:xfrm rot="5400000">
            <a:off x="5967662" y="3629348"/>
            <a:ext cx="472706" cy="4392610"/>
          </a:xfrm>
          <a:prstGeom prst="rightBrace">
            <a:avLst>
              <a:gd name="adj1" fmla="val 33232"/>
              <a:gd name="adj2" fmla="val 50541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8472330" y="2204830"/>
            <a:ext cx="2088290" cy="32404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8472330" y="2204830"/>
            <a:ext cx="2088290" cy="32404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724365" y="5877340"/>
            <a:ext cx="158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</a:rPr>
              <a:t>RISK OF BLEEDING !</a:t>
            </a:r>
          </a:p>
        </p:txBody>
      </p:sp>
      <p:cxnSp>
        <p:nvCxnSpPr>
          <p:cNvPr id="24" name="Connecteur droit avec flèche 23"/>
          <p:cNvCxnSpPr>
            <a:stCxn id="20" idx="2"/>
            <a:endCxn id="22" idx="0"/>
          </p:cNvCxnSpPr>
          <p:nvPr/>
        </p:nvCxnSpPr>
        <p:spPr>
          <a:xfrm>
            <a:off x="9516475" y="5445280"/>
            <a:ext cx="0" cy="432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l="43583" b="59215"/>
          <a:stretch>
            <a:fillRect/>
          </a:stretch>
        </p:blipFill>
        <p:spPr bwMode="auto">
          <a:xfrm>
            <a:off x="2467700" y="5661310"/>
            <a:ext cx="675890" cy="100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0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/>
      <p:bldP spid="1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5" r="2428" b="2239"/>
          <a:stretch/>
        </p:blipFill>
        <p:spPr>
          <a:xfrm>
            <a:off x="475488" y="566737"/>
            <a:ext cx="11384611" cy="60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626"/>
          <a:stretch/>
        </p:blipFill>
        <p:spPr>
          <a:xfrm>
            <a:off x="135727" y="2459736"/>
            <a:ext cx="12056273" cy="3856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884" y="4082995"/>
            <a:ext cx="2404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Finger like projections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3998"/>
          <a:stretch/>
        </p:blipFill>
        <p:spPr>
          <a:xfrm>
            <a:off x="0" y="160581"/>
            <a:ext cx="11753580" cy="21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16929"/>
            <a:ext cx="10515600" cy="13600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EUS + through the needle biopsy.</a:t>
            </a: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Unilocular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cystic lesion of pancreatic body-tail, no mural nodule, no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septation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 PD connection, mild (3.5mm) PD dilation in tail. 50 ml of transparent cystic fluid was obtained and was sent for cytological analysis and biochemical markers. Biopsy with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microforceps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taken from the cyst wall .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611" y="1355953"/>
            <a:ext cx="3121926" cy="3137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866" t="-415" r="7641" b="2912"/>
          <a:stretch/>
        </p:blipFill>
        <p:spPr>
          <a:xfrm>
            <a:off x="6418081" y="1355953"/>
            <a:ext cx="3195174" cy="3127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9566"/>
          <a:stretch/>
        </p:blipFill>
        <p:spPr>
          <a:xfrm>
            <a:off x="834009" y="1014983"/>
            <a:ext cx="10515410" cy="2402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1128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9686" y="1825625"/>
            <a:ext cx="5704114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evaluation: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Cuboid epithelium without malignant features, suggestive for serous cystadenoma.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450" y="5715298"/>
            <a:ext cx="83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Cystic fluid analysis: CEA 173, amylase 250, glucose 75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30" y="1825625"/>
            <a:ext cx="3508819" cy="2635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6043"/>
          <a:stretch/>
        </p:blipFill>
        <p:spPr>
          <a:xfrm>
            <a:off x="841439" y="1371599"/>
            <a:ext cx="10515410" cy="26803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993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Celebrate!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was fine, no pain.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493" y="1690688"/>
            <a:ext cx="2409177" cy="2283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885"/>
          <a:stretch/>
        </p:blipFill>
        <p:spPr>
          <a:xfrm>
            <a:off x="841439" y="1362455"/>
            <a:ext cx="10515410" cy="277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4502634"/>
            <a:ext cx="915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after 6months ….</a:t>
            </a:r>
          </a:p>
          <a:p>
            <a:pPr lvl="3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 new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occurence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mild abdominal pain and dyspepsia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957" y="2377439"/>
            <a:ext cx="4790804" cy="37995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MRI:</a:t>
            </a:r>
          </a:p>
          <a:p>
            <a:pPr marL="0" indent="0">
              <a:buNone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Unilocular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pancreatic cyst of the body-tail, 50*50mm, without mural nodule, with thick wall, with atrophy of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paranchyma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pancreatic tail and with upstream dilatation of PD (4mm).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72" y="1969694"/>
            <a:ext cx="4350883" cy="3359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885"/>
          <a:stretch/>
        </p:blipFill>
        <p:spPr>
          <a:xfrm>
            <a:off x="841439" y="1362455"/>
            <a:ext cx="10515410" cy="27717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0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Georgia" panose="02040502050405020303" pitchFamily="18" charset="0"/>
              </a:rPr>
              <a:t>What next?</a:t>
            </a:r>
            <a:endParaRPr lang="en-US" sz="40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ultrasound + FNA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ultrasound 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microforceps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biopsy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Surgical 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642" y="2063846"/>
            <a:ext cx="6365270" cy="188248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49.1%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12.9%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5-year follow-up</a:t>
            </a: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63.6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cysts &lt;5 mm,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30.6% between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5.01 and 10 mm, 5.1%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10.01 and 20.00 mm, and only 0.7%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84" y="310896"/>
            <a:ext cx="6177142" cy="11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40021" y="1457327"/>
            <a:ext cx="306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Kromrey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M-L, et al. Gut 2018;67:138–145.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6984" y="5452896"/>
            <a:ext cx="610819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The prevalence of pancreatic cysts in the general population is unexpectedly high. Pancreatic cysts are the most common pancreatic neoplasms.</a:t>
            </a:r>
            <a:endParaRPr lang="en-US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67067"/>
          <a:stretch/>
        </p:blipFill>
        <p:spPr>
          <a:xfrm>
            <a:off x="659098" y="70968"/>
            <a:ext cx="3486077" cy="2258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2178" b="32489"/>
          <a:stretch/>
        </p:blipFill>
        <p:spPr>
          <a:xfrm>
            <a:off x="659098" y="2252472"/>
            <a:ext cx="3486077" cy="2423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8178"/>
          <a:stretch/>
        </p:blipFill>
        <p:spPr>
          <a:xfrm>
            <a:off x="659098" y="4675632"/>
            <a:ext cx="3486077" cy="21823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3642" y="4315229"/>
            <a:ext cx="4007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Pancreatic cancer : None</a:t>
            </a:r>
          </a:p>
        </p:txBody>
      </p:sp>
    </p:spTree>
    <p:extLst>
      <p:ext uri="{BB962C8B-B14F-4D97-AF65-F5344CB8AC3E}">
        <p14:creationId xmlns:p14="http://schemas.microsoft.com/office/powerpoint/2010/main" val="11486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8934"/>
            <a:ext cx="6542314" cy="563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indication for surgery (at now) due to: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7144" y="1918934"/>
            <a:ext cx="2825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Benign lesion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Patient’s will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1149" y="4251960"/>
            <a:ext cx="637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UGIE: normal, negative for helicobacter infection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response to PPI and low-dose nortriptyline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2568"/>
          <a:stretch/>
        </p:blipFill>
        <p:spPr>
          <a:xfrm>
            <a:off x="841439" y="1344167"/>
            <a:ext cx="10515410" cy="2954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44" y="136737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Final diagnosis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752" y="2487383"/>
            <a:ext cx="10201656" cy="73469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dyspepsia</a:t>
            </a:r>
            <a:endParaRPr lang="en-US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069828"/>
            <a:ext cx="416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Recommendation 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87752" y="4744422"/>
            <a:ext cx="10201656" cy="734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follow-up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surveillance</a:t>
            </a:r>
            <a:endParaRPr lang="en-US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3726"/>
          <a:stretch/>
        </p:blipFill>
        <p:spPr>
          <a:xfrm>
            <a:off x="841439" y="1353311"/>
            <a:ext cx="10515410" cy="2863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7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                              Asymptomatic 56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old male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DM type 2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No familial history of pancreatic disease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No smoking or alcohol abuse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MRI/MRCP                      12mm cyst in pancreatic head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No MPD dilatation, no nodule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Serum CA 19.9                 15U/ml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3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3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22638"/>
            <a:ext cx="42702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unspecified cyst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056" y="3248538"/>
            <a:ext cx="427024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4529663"/>
            <a:ext cx="42702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 or neglect?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0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10677"/>
          <a:stretch/>
        </p:blipFill>
        <p:spPr>
          <a:xfrm>
            <a:off x="765048" y="813817"/>
            <a:ext cx="10766537" cy="4636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432" y="6311900"/>
            <a:ext cx="3410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Kromery</a:t>
            </a:r>
            <a:r>
              <a:rPr lang="en-US" sz="1600" dirty="0" smtClean="0">
                <a:latin typeface="+mj-lt"/>
              </a:rPr>
              <a:t>. GUT 2018;67:138-145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0" y="996696"/>
            <a:ext cx="10746950" cy="5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47"/>
          <a:stretch/>
        </p:blipFill>
        <p:spPr>
          <a:xfrm>
            <a:off x="838200" y="1014984"/>
            <a:ext cx="10678421" cy="2931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03" t="65352" r="65236" b="14589"/>
          <a:stretch/>
        </p:blipFill>
        <p:spPr>
          <a:xfrm>
            <a:off x="1106423" y="4047014"/>
            <a:ext cx="3602737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6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                          70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old male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myocardial infarction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Asymptomatic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MRI/MRCP                   2.3 cm cyst in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uncinate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process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Connected to MPD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No PD dilatation, no solid components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Serum CA19.9               22 U/ml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4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3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871"/>
          <a:stretch/>
        </p:blipFill>
        <p:spPr>
          <a:xfrm>
            <a:off x="556831" y="1865376"/>
            <a:ext cx="11096625" cy="385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2445"/>
          <a:stretch/>
        </p:blipFill>
        <p:spPr>
          <a:xfrm>
            <a:off x="738187" y="1481328"/>
            <a:ext cx="10737533" cy="2093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178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518"/>
          <a:stretch/>
        </p:blipFill>
        <p:spPr>
          <a:xfrm>
            <a:off x="562165" y="651319"/>
            <a:ext cx="11339523" cy="2238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801" b="27227"/>
          <a:stretch/>
        </p:blipFill>
        <p:spPr>
          <a:xfrm>
            <a:off x="562165" y="3493008"/>
            <a:ext cx="11542420" cy="148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1582"/>
          <a:stretch/>
        </p:blipFill>
        <p:spPr>
          <a:xfrm>
            <a:off x="681037" y="6303644"/>
            <a:ext cx="10829925" cy="4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654" b="86728"/>
          <a:stretch/>
        </p:blipFill>
        <p:spPr>
          <a:xfrm>
            <a:off x="838200" y="1463040"/>
            <a:ext cx="10515600" cy="227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41248"/>
            <a:ext cx="187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264" y="2002536"/>
            <a:ext cx="9674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71-year-old male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epigastric pain and early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satiety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     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hypoechoic mass lesion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19-9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2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U/ml</a:t>
            </a:r>
          </a:p>
        </p:txBody>
      </p:sp>
    </p:spTree>
    <p:extLst>
      <p:ext uri="{BB962C8B-B14F-4D97-AF65-F5344CB8AC3E}">
        <p14:creationId xmlns:p14="http://schemas.microsoft.com/office/powerpoint/2010/main" val="17506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7059"/>
            <a:ext cx="109632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88487" y="3639382"/>
          <a:ext cx="5504688" cy="303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6480" y="11586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the surgeon *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579" y="1874709"/>
            <a:ext cx="4477189" cy="3090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479" y="5197263"/>
            <a:ext cx="465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To “watch the movie” together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8" name="Picture 2" descr="The “bunch of grapes” pattern of branch-duct IPMN | SpringerLin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97" y="574385"/>
            <a:ext cx="2839720" cy="233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851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707"/>
            <a:ext cx="12192000" cy="5235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48397"/>
            <a:ext cx="4846320" cy="959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491" y="182084"/>
            <a:ext cx="1330356" cy="8676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58790"/>
          <a:stretch/>
        </p:blipFill>
        <p:spPr>
          <a:xfrm>
            <a:off x="5129660" y="5020056"/>
            <a:ext cx="6895652" cy="55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46165"/>
          <a:stretch/>
        </p:blipFill>
        <p:spPr>
          <a:xfrm>
            <a:off x="5147948" y="5534901"/>
            <a:ext cx="6895652" cy="728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95560" y="1969305"/>
            <a:ext cx="1829752" cy="133167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60920" y="1969304"/>
            <a:ext cx="2163128" cy="2964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2840" y="1969305"/>
            <a:ext cx="2453640" cy="61844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89504" y="2834937"/>
            <a:ext cx="2119312" cy="28434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83940" y="2844081"/>
            <a:ext cx="1976180" cy="20675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5176" y="1969304"/>
            <a:ext cx="2322576" cy="30507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30368" y="5008288"/>
            <a:ext cx="6794944" cy="526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36464" y="5590456"/>
            <a:ext cx="6788848" cy="6704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221" y="1062620"/>
            <a:ext cx="1918525" cy="65838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6976872" y="1424592"/>
            <a:ext cx="493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470648" y="1107821"/>
            <a:ext cx="1931098" cy="613186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30952" y="1144397"/>
            <a:ext cx="1645920" cy="56368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8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336" y="1427610"/>
            <a:ext cx="3465576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risk: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worrisome features or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risk stigmata</a:t>
            </a: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1427610"/>
            <a:ext cx="3797808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risk: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≥ 4cm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Grow-rate ≥ 5mm/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onset of diabetes mellitus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pancreatitis (caused by IPMN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19.9 &gt;37 U/mL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(if no jaundice)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mural nodule (&lt;5 mm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dilatation between 5 and 9.9 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96" y="1427608"/>
            <a:ext cx="3465576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risk: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mural nodule (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5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dilatation ≥10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Jaundice (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related)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mass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cytology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292" y="525249"/>
            <a:ext cx="726338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 current strategy (only for IPMN)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3296" y="3778529"/>
            <a:ext cx="3465576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if fit for surgery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8724" y="3778529"/>
            <a:ext cx="3797808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Closely observe or operate if presumed risk of malignancy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outweights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risk of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ultrasonography ± FNA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uncertainty/concern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36" y="3778531"/>
            <a:ext cx="346557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and lengthen interval if stable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5301502"/>
            <a:ext cx="379780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after partial pancreatectomy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3628" y="6388531"/>
            <a:ext cx="8906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European Study Group on Cystic </a:t>
            </a:r>
            <a:r>
              <a:rPr lang="en-US" sz="1600" i="0" u="none" strike="noStrike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Tumours</a:t>
            </a:r>
            <a:r>
              <a:rPr lang="en-US" sz="16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Pancreas. Gut 2018;67:789–804.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63" y="203186"/>
            <a:ext cx="987660" cy="6441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83296" y="5301502"/>
            <a:ext cx="346557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after partial pancreatectomy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336" y="5298456"/>
            <a:ext cx="346557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Discontinue FU after 5 years if stable and ≤ 15mm?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later: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change: cyst size 3cm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2" t="43671" r="41018" b="41106"/>
          <a:stretch/>
        </p:blipFill>
        <p:spPr>
          <a:xfrm>
            <a:off x="838200" y="3547873"/>
            <a:ext cx="6062544" cy="75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2445"/>
          <a:stretch/>
        </p:blipFill>
        <p:spPr>
          <a:xfrm>
            <a:off x="738187" y="1481328"/>
            <a:ext cx="10737533" cy="2093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68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262062"/>
            <a:ext cx="108870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960"/>
          <a:stretch/>
        </p:blipFill>
        <p:spPr>
          <a:xfrm>
            <a:off x="17226" y="1837944"/>
            <a:ext cx="12174774" cy="5020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073" y="260251"/>
            <a:ext cx="1001307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Malignant predictors in BD-IPMNs during follow-up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546" y="967236"/>
            <a:ext cx="4758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Growth rate</a:t>
            </a:r>
            <a:endParaRPr lang="en-US" sz="3200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5904" y="1898650"/>
            <a:ext cx="9759695" cy="182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 was performed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IPMN-BD; High grade dysplasia; negative margins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6059"/>
          <a:stretch/>
        </p:blipFill>
        <p:spPr>
          <a:xfrm>
            <a:off x="755905" y="942761"/>
            <a:ext cx="10597896" cy="709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50" t="48723" r="66361" b="37476"/>
          <a:stretch/>
        </p:blipFill>
        <p:spPr>
          <a:xfrm>
            <a:off x="1024694" y="4446059"/>
            <a:ext cx="3412503" cy="7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" y="1090993"/>
            <a:ext cx="12169785" cy="5757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750" y="230188"/>
            <a:ext cx="755578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Recurrence of BD-IPMN after surgery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06" y="1353312"/>
            <a:ext cx="11633424" cy="5495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476" y="437352"/>
            <a:ext cx="755578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Recurrence of BD-IPMN after surgery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721"/>
          <a:stretch/>
        </p:blipFill>
        <p:spPr>
          <a:xfrm>
            <a:off x="11667524" y="2274951"/>
            <a:ext cx="524476" cy="46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721"/>
          <a:stretch/>
        </p:blipFill>
        <p:spPr>
          <a:xfrm>
            <a:off x="0" y="2284094"/>
            <a:ext cx="524476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574738"/>
            <a:ext cx="9001125" cy="303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3613214"/>
            <a:ext cx="9020176" cy="29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7193"/>
          <a:stretch/>
        </p:blipFill>
        <p:spPr>
          <a:xfrm>
            <a:off x="841754" y="1069849"/>
            <a:ext cx="10859715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064"/>
            <a:ext cx="10515600" cy="4521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                              40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female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Abdominal pain and weight loss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MRI/MRCP                      3cm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macrocystic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cyst in pancreatic tail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Thick wall, eggshell calcifications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No communication to PD, No nodules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Serum CA19-9                  6 U/ml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8096" y="396335"/>
            <a:ext cx="105857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5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1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57"/>
          <a:stretch/>
        </p:blipFill>
        <p:spPr>
          <a:xfrm>
            <a:off x="715708" y="1673352"/>
            <a:ext cx="10925175" cy="40365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6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93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7336" y="11586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Always* call the surgeon!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435" y="1874709"/>
            <a:ext cx="4477189" cy="3090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7335" y="51972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Sure?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https://prod-images-static.radiopaedia.org/images/1304498/cf4e932dc0a123e63a4f9da7642cfa_big_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" y="179901"/>
            <a:ext cx="3493008" cy="312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9" name="Group 8"/>
          <p:cNvGrpSpPr/>
          <p:nvPr/>
        </p:nvGrpSpPr>
        <p:grpSpPr>
          <a:xfrm>
            <a:off x="1156074" y="3826122"/>
            <a:ext cx="2967870" cy="2757558"/>
            <a:chOff x="1236423" y="3928"/>
            <a:chExt cx="3031878" cy="3031878"/>
          </a:xfrm>
        </p:grpSpPr>
        <p:sp>
          <p:nvSpPr>
            <p:cNvPr id="10" name="Oval 9"/>
            <p:cNvSpPr/>
            <p:nvPr/>
          </p:nvSpPr>
          <p:spPr>
            <a:xfrm>
              <a:off x="1236423" y="3928"/>
              <a:ext cx="3031878" cy="30318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1680431" y="447936"/>
              <a:ext cx="2143862" cy="2143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Mucinous cystadenoma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5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5343"/>
            <a:ext cx="10515599" cy="3786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6186"/>
            <a:ext cx="6384798" cy="13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160338"/>
            <a:ext cx="11356848" cy="132556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Actual malignancy risk of either operated or non-operated presumed mucinous cystic neoplasms of the pancreas under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surveillance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65377"/>
            <a:ext cx="5852160" cy="2450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 observed MCNs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1/10 of resected MCNs is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malignant: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Mural nodules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27.8)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≥5 cm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13.4)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19-9 increase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3.9)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61121" y="6550223"/>
            <a:ext cx="310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 J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2021; 108(9): 1097-1108.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JS (British Journal of Surgery) - Wiley Online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4819" y="1792224"/>
            <a:ext cx="48326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absence of these features, the incidence of malignancy is negligible,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surveillance in selected patients given the low risk of malignancy and the high rate of misdiagnosis.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7689" y="3586448"/>
            <a:ext cx="462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seems a good option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when:</a:t>
            </a:r>
          </a:p>
          <a:p>
            <a:pPr algn="ctr"/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mural nodule</a:t>
            </a:r>
          </a:p>
          <a:p>
            <a:pPr algn="ctr"/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cyst&lt; &lt;5cm</a:t>
            </a:r>
          </a:p>
          <a:p>
            <a:pPr algn="ctr"/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Ca19-9 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279210"/>
            <a:ext cx="9774936" cy="132556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Actual malignancy risk of either operated or non-operated presumed mucinous cystic neoplasms of the pancreas under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surveillance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3170" y="6496942"/>
            <a:ext cx="306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 J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2021; 108(9): 1097-1108.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JS (British Journal of Surgery) - Wiley Online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846" y="388049"/>
            <a:ext cx="1373210" cy="1797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87752"/>
            <a:ext cx="590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should we postpone surgery: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(usually)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age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(usually)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symptoms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Postoperative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morbidity/mortality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 of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207" y="5092315"/>
            <a:ext cx="2582190" cy="1558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4381"/>
          <a:stretch/>
        </p:blipFill>
        <p:spPr>
          <a:xfrm>
            <a:off x="6257532" y="2782643"/>
            <a:ext cx="5271275" cy="2996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533" y="2782643"/>
            <a:ext cx="1547810" cy="591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16166"/>
          <a:stretch/>
        </p:blipFill>
        <p:spPr>
          <a:xfrm>
            <a:off x="6257530" y="4546157"/>
            <a:ext cx="737629" cy="1232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53366" b="16166"/>
          <a:stretch/>
        </p:blipFill>
        <p:spPr>
          <a:xfrm>
            <a:off x="10954513" y="5330952"/>
            <a:ext cx="43891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" y="937450"/>
            <a:ext cx="12203197" cy="5911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64" y="6199632"/>
            <a:ext cx="3310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Please call the surgeon!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6" y="1823275"/>
            <a:ext cx="2916301" cy="2538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07" t="1754" r="6036" b="2837"/>
          <a:stretch/>
        </p:blipFill>
        <p:spPr>
          <a:xfrm>
            <a:off x="3396996" y="1823274"/>
            <a:ext cx="2514838" cy="2538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49040" y="493776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eorgia" panose="02040502050405020303" pitchFamily="18" charset="0"/>
              </a:rPr>
              <a:t>MCN at radiology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pic>
        <p:nvPicPr>
          <p:cNvPr id="5124" name="Picture 4" descr="https://prod-images-static.radiopaedia.org/images/5316691/70ee5ded5b4cc83315911d8c6936b1_big_galler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14642" r="16098" b="24417"/>
          <a:stretch/>
        </p:blipFill>
        <p:spPr bwMode="auto">
          <a:xfrm>
            <a:off x="9324947" y="1823274"/>
            <a:ext cx="2607974" cy="2538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4055364" y="6199632"/>
            <a:ext cx="3310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Please call the surgeon!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098"/>
          <a:stretch/>
        </p:blipFill>
        <p:spPr>
          <a:xfrm>
            <a:off x="6292193" y="1823274"/>
            <a:ext cx="2759246" cy="2538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04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090612"/>
            <a:ext cx="109442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3512" y="5321808"/>
            <a:ext cx="6227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hypoechoic,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multicystic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lesion, with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honeycombing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pattern, no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obvious communication with the pancreatic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duct, without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an associated solid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12" y="802689"/>
            <a:ext cx="5696712" cy="4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654" b="86728"/>
          <a:stretch/>
        </p:blipFill>
        <p:spPr>
          <a:xfrm>
            <a:off x="838200" y="1463040"/>
            <a:ext cx="10515600" cy="227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41248"/>
            <a:ext cx="187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6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264" y="2002536"/>
            <a:ext cx="817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43-year-old woman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 pain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     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hypoechoic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 in the tail of the pancreas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19-9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43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U/ml</a:t>
            </a:r>
          </a:p>
        </p:txBody>
      </p:sp>
    </p:spTree>
    <p:extLst>
      <p:ext uri="{BB962C8B-B14F-4D97-AF65-F5344CB8AC3E}">
        <p14:creationId xmlns:p14="http://schemas.microsoft.com/office/powerpoint/2010/main" val="38662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08" y="909285"/>
            <a:ext cx="7123176" cy="4846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136" y="5916168"/>
            <a:ext cx="724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cystic lesion in the pancreatic tail.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wall 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septum show enhancement.</a:t>
            </a:r>
          </a:p>
        </p:txBody>
      </p:sp>
    </p:spTree>
    <p:extLst>
      <p:ext uri="{BB962C8B-B14F-4D97-AF65-F5344CB8AC3E}">
        <p14:creationId xmlns:p14="http://schemas.microsoft.com/office/powerpoint/2010/main" val="24059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496947"/>
            <a:ext cx="63306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step: EUS, surgery, follow-up?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9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6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22638"/>
            <a:ext cx="42702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underwent surgery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056" y="3248538"/>
            <a:ext cx="633069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diagnosis: Mucinous cystic neoplasm with low-grade dysplasia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297" y="1996158"/>
            <a:ext cx="2963774" cy="219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018" y="4306825"/>
            <a:ext cx="2810228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654" b="86728"/>
          <a:stretch/>
        </p:blipFill>
        <p:spPr>
          <a:xfrm>
            <a:off x="838200" y="1463040"/>
            <a:ext cx="10515600" cy="227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41248"/>
            <a:ext cx="18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7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264" y="2002536"/>
            <a:ext cx="817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53-year-old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Nonspecific abdominal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                      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anechoic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 in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pancreas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19-9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33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U/ml</a:t>
            </a:r>
          </a:p>
        </p:txBody>
      </p:sp>
    </p:spTree>
    <p:extLst>
      <p:ext uri="{BB962C8B-B14F-4D97-AF65-F5344CB8AC3E}">
        <p14:creationId xmlns:p14="http://schemas.microsoft.com/office/powerpoint/2010/main" val="6663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443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571" t="10401" r="2659" b="9333"/>
          <a:stretch/>
        </p:blipFill>
        <p:spPr>
          <a:xfrm>
            <a:off x="7643923" y="0"/>
            <a:ext cx="4548077" cy="3776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714" t="10800" r="2337" b="11467"/>
          <a:stretch/>
        </p:blipFill>
        <p:spPr>
          <a:xfrm>
            <a:off x="7643923" y="3255380"/>
            <a:ext cx="4548077" cy="3602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8264" y="329184"/>
            <a:ext cx="1572768" cy="192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5855" y="268295"/>
            <a:ext cx="1627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Sadeghi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0268" y="2453378"/>
            <a:ext cx="15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Mural nodule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86288" y="4166616"/>
            <a:ext cx="129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Septations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193792" y="1335024"/>
            <a:ext cx="1655064" cy="26060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24144" y="1888236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48mm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496947"/>
            <a:ext cx="63306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step: EUS, surgery, follow-up?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2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57" r="-1" b="10123"/>
          <a:stretch/>
        </p:blipFill>
        <p:spPr>
          <a:xfrm>
            <a:off x="269806" y="2446558"/>
            <a:ext cx="2570073" cy="279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98" r="10608" b="9827"/>
          <a:stretch/>
        </p:blipFill>
        <p:spPr>
          <a:xfrm>
            <a:off x="2839879" y="2446558"/>
            <a:ext cx="2496313" cy="279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236" y="1923338"/>
            <a:ext cx="418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Mucus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164" y="5370212"/>
            <a:ext cx="5057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Hypoechoic compared with adjacent soft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Smooth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Hyperechoic rim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71" r="6316"/>
          <a:stretch/>
        </p:blipFill>
        <p:spPr>
          <a:xfrm>
            <a:off x="6425602" y="2446558"/>
            <a:ext cx="2733880" cy="279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482" y="2446558"/>
            <a:ext cx="2774431" cy="279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7615" y="1923338"/>
            <a:ext cx="418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Echogenic lesion (tissue)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0604" y="5370212"/>
            <a:ext cx="5443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Hyperechoic compared with adjacent soft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Hyperechoic rim absent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164" y="227721"/>
            <a:ext cx="884431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Malignant predictors in mucinous neoplasms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806" y="932143"/>
            <a:ext cx="375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Mural nodule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6365"/>
          <a:stretch/>
        </p:blipFill>
        <p:spPr>
          <a:xfrm>
            <a:off x="0" y="301752"/>
            <a:ext cx="12181326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54" y="1043558"/>
            <a:ext cx="9744075" cy="2714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9072" y="3758183"/>
            <a:ext cx="28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Harima et al. WJG 2015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973" b="11023"/>
          <a:stretch/>
        </p:blipFill>
        <p:spPr>
          <a:xfrm>
            <a:off x="602410" y="4555317"/>
            <a:ext cx="10754438" cy="217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9968" y="4161435"/>
            <a:ext cx="270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Enhanced mural nodule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7136" y="4161435"/>
            <a:ext cx="270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Mucus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6654" y="1074106"/>
            <a:ext cx="375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Mural nodule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4" y="1866602"/>
            <a:ext cx="5237036" cy="17390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654" y="3971818"/>
            <a:ext cx="5961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Greatest performance of CE-EUS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characterizing mural nodules: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= 97%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90%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accuracy = 89%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584" y="4041648"/>
            <a:ext cx="2724912" cy="21396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for biopsy to substantiate surgical indication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453" r="2070"/>
          <a:stretch/>
        </p:blipFill>
        <p:spPr>
          <a:xfrm>
            <a:off x="9166289" y="896112"/>
            <a:ext cx="2117408" cy="2543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899" y="3538537"/>
            <a:ext cx="2181225" cy="2524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02368" y="6161317"/>
            <a:ext cx="1289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164" y="227721"/>
            <a:ext cx="884431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Malignant predictors in mucinous neoplasms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22638"/>
            <a:ext cx="42702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Probable Diagnosis?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056" y="3248538"/>
            <a:ext cx="63306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step: EUS-FNA, surgery, follow-up?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1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75" t="28933" r="46075" b="40400"/>
          <a:stretch/>
        </p:blipFill>
        <p:spPr>
          <a:xfrm>
            <a:off x="329184" y="3831336"/>
            <a:ext cx="2479058" cy="2395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194" y="6208776"/>
            <a:ext cx="255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DFI-EUS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175" t="49200" r="22975" b="19733"/>
          <a:stretch/>
        </p:blipFill>
        <p:spPr>
          <a:xfrm>
            <a:off x="3895344" y="3771503"/>
            <a:ext cx="6647688" cy="2775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400" t="51600" r="34525" b="9467"/>
          <a:stretch/>
        </p:blipFill>
        <p:spPr>
          <a:xfrm>
            <a:off x="8266176" y="521208"/>
            <a:ext cx="3907994" cy="2845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1000" t="28533" r="21625" b="31334"/>
          <a:stretch/>
        </p:blipFill>
        <p:spPr>
          <a:xfrm>
            <a:off x="182880" y="196125"/>
            <a:ext cx="7936992" cy="31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1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022638"/>
            <a:ext cx="42702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underwent surgery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056" y="3248538"/>
            <a:ext cx="633069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diagnosis: Mucinous cystic neoplasm with high-grade dysplasia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223"/>
          <a:stretch/>
        </p:blipFill>
        <p:spPr>
          <a:xfrm>
            <a:off x="8366952" y="2022638"/>
            <a:ext cx="3253500" cy="33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                         75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old male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myocardial infarction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Asymptomatic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MRI/MRCP                 Suspected IPMN-BD ; 2cm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No worrisome features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Has been followed for 5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unchanged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Doctor. Can I stop surveillance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912" b="86728"/>
          <a:stretch/>
        </p:blipFill>
        <p:spPr>
          <a:xfrm>
            <a:off x="838200" y="1417320"/>
            <a:ext cx="10515600" cy="2642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52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918" b="5421"/>
          <a:stretch/>
        </p:blipFill>
        <p:spPr>
          <a:xfrm>
            <a:off x="642937" y="1554479"/>
            <a:ext cx="10906125" cy="39593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228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2292" y="525249"/>
            <a:ext cx="5570220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When is it time to stop surveillance?</a:t>
            </a:r>
            <a:endParaRPr lang="en-US" sz="2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292" y="1026836"/>
            <a:ext cx="8185404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Risk of progression beyond 5 years of follow-up</a:t>
            </a:r>
            <a:endParaRPr lang="en-US" sz="2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7369" y="6571298"/>
            <a:ext cx="7155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Ciprani</a:t>
            </a:r>
            <a:r>
              <a:rPr lang="en-US" sz="1400" dirty="0" smtClean="0"/>
              <a:t> D et al. </a:t>
            </a:r>
            <a:r>
              <a:rPr lang="en-US" sz="1400" dirty="0" err="1" smtClean="0"/>
              <a:t>Pancreatology</a:t>
            </a:r>
            <a:r>
              <a:rPr lang="en-US" sz="1400" dirty="0" smtClean="0"/>
              <a:t>. 2020; 20(6): 1213–1217.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710577" y="2508074"/>
            <a:ext cx="5577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Cumulative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malignancy was found to be 0.94% and 3.37% at 5 and 10 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years. 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0576" y="1785255"/>
            <a:ext cx="5498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806 patients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pancreatic cysts measuring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&lt;15mm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without worrisome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" y="3429009"/>
            <a:ext cx="3888855" cy="3317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62" y="2710056"/>
            <a:ext cx="4062387" cy="3734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3922" y="1875613"/>
            <a:ext cx="5447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en-US" sz="2000" b="0" i="0" u="none" strike="noStrike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he risk of malignancy in small pancreatic cysts decreases over time.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336" y="1427610"/>
            <a:ext cx="3465576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risk: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worrisome features or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risk stigmata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1427610"/>
            <a:ext cx="3797808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risk: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≥ 4cm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Grow-rate ≥ 5mm/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onset of diabetes mellitus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pancreatitis (caused by IPMN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19.9 &gt;37 U/mL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(if no jaundice)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mural nodule (&lt;5 mm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dilatation between 5 and 9.9 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96" y="1427608"/>
            <a:ext cx="3465576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risk: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mural nodule (≥5 mm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dilatation ≥10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Jaundice 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tumour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related)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mass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cytology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292" y="525249"/>
            <a:ext cx="726338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 current strategy (only for IPMN)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3296" y="3778529"/>
            <a:ext cx="3465576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if fit for surgery</a:t>
            </a: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8724" y="3778529"/>
            <a:ext cx="3797808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Closely observe or operate if presumed risk of malignancy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outweights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risk of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Endoscopic ultrasonography ± FNA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uncertainty/concern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36" y="3778531"/>
            <a:ext cx="346557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and lengthen interval if stable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5301502"/>
            <a:ext cx="379780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after partial pancreatectomy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3628" y="6388531"/>
            <a:ext cx="8906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European Study Group on Cystic </a:t>
            </a:r>
            <a:r>
              <a:rPr lang="en-US" sz="1600" i="0" u="none" strike="noStrike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Tumours</a:t>
            </a:r>
            <a:r>
              <a:rPr lang="en-US" sz="1600" i="0" u="none" strike="noStrik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Pancreas. Gut 2018;67:789–804.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63" y="203186"/>
            <a:ext cx="987660" cy="6441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83296" y="5301502"/>
            <a:ext cx="346557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after partial pancreatectomy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336" y="5301502"/>
            <a:ext cx="346557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Discontinue FU after 5 years if stable and ≤ 15mm?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0352" y="4992624"/>
            <a:ext cx="3648456" cy="1088136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1" y="1133856"/>
            <a:ext cx="122135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80561"/>
            <a:ext cx="10515600" cy="658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GRADE 1B, strong agreement              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3979"/>
          <a:stretch/>
        </p:blipFill>
        <p:spPr>
          <a:xfrm>
            <a:off x="737616" y="1154621"/>
            <a:ext cx="10720387" cy="3325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0024" y="6108192"/>
            <a:ext cx="4187952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guidelines GUT 2018;67:138-45.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5840"/>
            <a:ext cx="10683161" cy="41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6480" y="11586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Always call the surgeon!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Solid pseudopapillary tumor of the pancreas | Radiology Reference Article |  Radiopaedia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92209"/>
            <a:ext cx="3209544" cy="3209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95" y="1984438"/>
            <a:ext cx="4213289" cy="29083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56074" y="3826122"/>
            <a:ext cx="2967870" cy="2757558"/>
            <a:chOff x="1236423" y="3928"/>
            <a:chExt cx="3031878" cy="3031878"/>
          </a:xfrm>
        </p:grpSpPr>
        <p:sp>
          <p:nvSpPr>
            <p:cNvPr id="9" name="Oval 8"/>
            <p:cNvSpPr/>
            <p:nvPr/>
          </p:nvSpPr>
          <p:spPr>
            <a:xfrm>
              <a:off x="1236423" y="3928"/>
              <a:ext cx="3031878" cy="30318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1372526" y="447936"/>
              <a:ext cx="2755657" cy="2143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pseudo-papillary tumor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9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23" t="6869" r="4689" b="3962"/>
          <a:stretch/>
        </p:blipFill>
        <p:spPr>
          <a:xfrm>
            <a:off x="644651" y="540688"/>
            <a:ext cx="3781045" cy="277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2E4DF"/>
              </a:clrFrom>
              <a:clrTo>
                <a:srgbClr val="E2E4DF">
                  <a:alpha val="0"/>
                </a:srgbClr>
              </a:clrTo>
            </a:clrChange>
          </a:blip>
          <a:srcRect l="7068" t="20059" r="21292" b="19832"/>
          <a:stretch/>
        </p:blipFill>
        <p:spPr>
          <a:xfrm>
            <a:off x="6126480" y="2011040"/>
            <a:ext cx="4658791" cy="3261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804" y="5549284"/>
            <a:ext cx="440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6480" y="11586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Don’t call the surgeon *!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5040" y="5549284"/>
            <a:ext cx="497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Unless symptoms are present.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56074" y="3826122"/>
            <a:ext cx="2967870" cy="2757558"/>
            <a:chOff x="1236423" y="3928"/>
            <a:chExt cx="3031878" cy="3031878"/>
          </a:xfrm>
        </p:grpSpPr>
        <p:sp>
          <p:nvSpPr>
            <p:cNvPr id="10" name="Oval 9"/>
            <p:cNvSpPr/>
            <p:nvPr/>
          </p:nvSpPr>
          <p:spPr>
            <a:xfrm>
              <a:off x="1236423" y="3928"/>
              <a:ext cx="3031878" cy="30318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1372526" y="447936"/>
              <a:ext cx="2755657" cy="2143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Serous cystadenoma</a:t>
              </a:r>
            </a:p>
            <a:p>
              <a:pPr algn="ctr"/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3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88487" y="3639382"/>
          <a:ext cx="5504688" cy="303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6480" y="1158663"/>
            <a:ext cx="46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Always* call the surgeon!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579" y="1874709"/>
            <a:ext cx="4477189" cy="3090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479" y="5197263"/>
            <a:ext cx="4658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*Sure?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**Aren't you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overtreating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" y="361759"/>
            <a:ext cx="3776472" cy="255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12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87"/>
            <a:fld id="{96E69268-9C8B-4EBF-A9EE-DC5DC2D48DC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8987"/>
              <a:t>81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 descr="متن های تقدیر و تشکر برای پاورپوین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75D4D-02B5-4BF3-AEF0-A84A60DCB691}"/>
              </a:ext>
            </a:extLst>
          </p:cNvPr>
          <p:cNvSpPr txBox="1"/>
          <p:nvPr/>
        </p:nvSpPr>
        <p:spPr>
          <a:xfrm>
            <a:off x="5143623" y="2700075"/>
            <a:ext cx="5805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8800" noProof="0" dirty="0">
                <a:solidFill>
                  <a:srgbClr val="544948"/>
                </a:solidFill>
                <a:latin typeface="Gabriola" panose="04040605051002020D02" pitchFamily="82" charset="0"/>
                <a:cs typeface="IranNastaliq" panose="02020505000000020003" pitchFamily="18" charset="0"/>
              </a:rPr>
              <a:t>با سپاس از توجه شما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544948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22638"/>
            <a:ext cx="4270248" cy="523220"/>
          </a:xfrm>
          <a:prstGeom prst="rect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Serous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 Adenoma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056" y="3248538"/>
            <a:ext cx="726338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need to EUS-FNA, surgery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follow-up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200" y="1426464"/>
            <a:ext cx="10515600" cy="91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6301</TotalTime>
  <Words>1958</Words>
  <Application>Microsoft Office PowerPoint</Application>
  <PresentationFormat>Widescreen</PresentationFormat>
  <Paragraphs>388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 Banoo Thin</vt:lpstr>
      <vt:lpstr>Arial</vt:lpstr>
      <vt:lpstr>Calibri</vt:lpstr>
      <vt:lpstr>Calibri Light</vt:lpstr>
      <vt:lpstr>Gabriola</vt:lpstr>
      <vt:lpstr>Georgia</vt:lpstr>
      <vt:lpstr>IranNastaliq</vt:lpstr>
      <vt:lpstr>Times New Roman</vt:lpstr>
      <vt:lpstr>Office Theme</vt:lpstr>
      <vt:lpstr> Pancreatic Cystic   Neoplasms   Challenging Cases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1</vt:lpstr>
      <vt:lpstr>PowerPoint Presentation</vt:lpstr>
      <vt:lpstr>Case 1</vt:lpstr>
      <vt:lpstr>PowerPoint Presentation</vt:lpstr>
      <vt:lpstr>PowerPoint Presentation</vt:lpstr>
      <vt:lpstr>PowerPoint Presentation</vt:lpstr>
      <vt:lpstr>Diagnostic hypothesis</vt:lpstr>
      <vt:lpstr>PowerPoint Presentation</vt:lpstr>
      <vt:lpstr>What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next?</vt:lpstr>
      <vt:lpstr>PowerPoint Presentation</vt:lpstr>
      <vt:lpstr>Final diagnosis</vt:lpstr>
      <vt:lpstr>PowerPoint Presentation</vt:lpstr>
      <vt:lpstr>Case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Actual malignancy risk of either operated or non-operated presumed mucinous cystic neoplasms of the pancreas under surveillance</vt:lpstr>
      <vt:lpstr>Actual malignancy risk of either operated or non-operated presumed mucinous cystic neoplasms of the pancreas under surveillance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6</vt:lpstr>
      <vt:lpstr>Case 6</vt:lpstr>
      <vt:lpstr>PowerPoint Presentation</vt:lpstr>
      <vt:lpstr>PowerPoint Presentation</vt:lpstr>
      <vt:lpstr>Case 7</vt:lpstr>
      <vt:lpstr>PowerPoint Presentation</vt:lpstr>
      <vt:lpstr>PowerPoint Presentation</vt:lpstr>
      <vt:lpstr>PowerPoint Presentation</vt:lpstr>
      <vt:lpstr>PowerPoint Presentation</vt:lpstr>
      <vt:lpstr>Case 7</vt:lpstr>
      <vt:lpstr>Case 8</vt:lpstr>
      <vt:lpstr>Case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211</cp:revision>
  <dcterms:created xsi:type="dcterms:W3CDTF">2023-02-10T07:43:04Z</dcterms:created>
  <dcterms:modified xsi:type="dcterms:W3CDTF">2024-12-04T17:05:49Z</dcterms:modified>
</cp:coreProperties>
</file>